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82" r:id="rId6"/>
    <p:sldId id="259" r:id="rId7"/>
    <p:sldId id="262" r:id="rId8"/>
    <p:sldId id="263" r:id="rId9"/>
    <p:sldId id="264" r:id="rId10"/>
    <p:sldId id="265" r:id="rId11"/>
    <p:sldId id="266" r:id="rId12"/>
    <p:sldId id="281" r:id="rId13"/>
    <p:sldId id="267" r:id="rId14"/>
    <p:sldId id="283" r:id="rId15"/>
    <p:sldId id="268" r:id="rId16"/>
    <p:sldId id="269" r:id="rId17"/>
    <p:sldId id="284" r:id="rId18"/>
    <p:sldId id="273" r:id="rId19"/>
    <p:sldId id="274" r:id="rId20"/>
    <p:sldId id="275" r:id="rId21"/>
    <p:sldId id="277" r:id="rId22"/>
    <p:sldId id="28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4660"/>
  </p:normalViewPr>
  <p:slideViewPr>
    <p:cSldViewPr snapToGrid="0">
      <p:cViewPr varScale="1">
        <p:scale>
          <a:sx n="92" d="100"/>
          <a:sy n="92" d="100"/>
        </p:scale>
        <p:origin x="5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PH"/>
              <a:t>Vehicles in Metro Manila</a:t>
            </a:r>
          </a:p>
        </c:rich>
      </c:tx>
      <c:layout>
        <c:manualLayout>
          <c:xMode val="edge"/>
          <c:yMode val="edge"/>
          <c:x val="0.20696365767878078"/>
          <c:y val="3.41602299225554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BFC-4276-83C5-C3DB48CA0624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8BFC-4276-83C5-C3DB48CA062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dk1">
                      <a:tint val="75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dk1">
                      <a:tint val="75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dk1">
                      <a:tint val="75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EE6-4623-9E97-29F774398F8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dk1">
                      <a:tint val="985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dk1">
                      <a:tint val="985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dk1">
                      <a:tint val="985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EE6-4623-9E97-29F774398F8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40%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BFC-4276-83C5-C3DB48CA0624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1" i="0" u="none" strike="noStrike" kern="1200" baseline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>
                        <a:solidFill>
                          <a:sysClr val="windowText" lastClr="000000"/>
                        </a:solidFill>
                      </a:rPr>
                      <a:t>60%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BFC-4276-83C5-C3DB48CA06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FC-4276-83C5-C3DB48CA0624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>
        <a:alpha val="50000"/>
      </a:schemeClr>
    </a:solidFill>
    <a:ln>
      <a:noFill/>
    </a:ln>
    <a:effectLst/>
  </c:spPr>
  <c:txPr>
    <a:bodyPr/>
    <a:lstStyle/>
    <a:p>
      <a:pPr>
        <a:defRPr>
          <a:solidFill>
            <a:schemeClr val="lt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CEFE39-2079-4F0E-9FCF-79D8A0D7A616}"/>
              </a:ext>
            </a:extLst>
          </p:cNvPr>
          <p:cNvSpPr/>
          <p:nvPr/>
        </p:nvSpPr>
        <p:spPr>
          <a:xfrm>
            <a:off x="457200" y="447676"/>
            <a:ext cx="11287125" cy="5972174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B7F90-6A40-4689-B710-9E30057F63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2073" y="1985723"/>
            <a:ext cx="8757378" cy="2896080"/>
          </a:xfrm>
        </p:spPr>
        <p:txBody>
          <a:bodyPr/>
          <a:lstStyle/>
          <a:p>
            <a:r>
              <a:rPr lang="en-PH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tropolis Thin" panose="00000500000000000000" pitchFamily="50" charset="0"/>
                <a:cs typeface="Times New Roman" panose="02020603050405020304" pitchFamily="18" charset="0"/>
              </a:rPr>
              <a:t>Compiling historical TRAFFIC data to predict future traffic LEVELS in makati</a:t>
            </a:r>
          </a:p>
        </p:txBody>
      </p:sp>
    </p:spTree>
    <p:extLst>
      <p:ext uri="{BB962C8B-B14F-4D97-AF65-F5344CB8AC3E}">
        <p14:creationId xmlns:p14="http://schemas.microsoft.com/office/powerpoint/2010/main" val="424318246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indoor, next&#10;&#10;Description generated with high confidence">
            <a:extLst>
              <a:ext uri="{FF2B5EF4-FFF2-40B4-BE49-F238E27FC236}">
                <a16:creationId xmlns:a16="http://schemas.microsoft.com/office/drawing/2014/main" id="{9DB15AA9-448C-4858-B018-A6CCFA352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7869" y="0"/>
            <a:ext cx="510413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50E6FC-01C3-42CF-B5ED-0DD2F8A4E76F}"/>
              </a:ext>
            </a:extLst>
          </p:cNvPr>
          <p:cNvSpPr txBox="1"/>
          <p:nvPr/>
        </p:nvSpPr>
        <p:spPr>
          <a:xfrm>
            <a:off x="7582786" y="138220"/>
            <a:ext cx="4114296" cy="15696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PH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tropolis Thin" panose="00000500000000000000" pitchFamily="50" charset="0"/>
              </a:rPr>
              <a:t>SCOPE AND LIMITATIONS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5FC7C0-047E-4E80-BAC4-E6F56F07CC4A}"/>
              </a:ext>
            </a:extLst>
          </p:cNvPr>
          <p:cNvSpPr/>
          <p:nvPr/>
        </p:nvSpPr>
        <p:spPr>
          <a:xfrm>
            <a:off x="1249199" y="2060190"/>
            <a:ext cx="477684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457200" algn="just">
              <a:spcAft>
                <a:spcPts val="0"/>
              </a:spcAft>
            </a:pPr>
            <a:r>
              <a:rPr lang="en-PH" sz="2400" b="1" dirty="0">
                <a:latin typeface="Metropolis Thin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The accuracy of the model will not yield a 100% result due to risks such as data inconsistency and tools. Nonetheless, the researchers will still be giving the probability of the event.</a:t>
            </a:r>
          </a:p>
        </p:txBody>
      </p:sp>
    </p:spTree>
    <p:extLst>
      <p:ext uri="{BB962C8B-B14F-4D97-AF65-F5344CB8AC3E}">
        <p14:creationId xmlns:p14="http://schemas.microsoft.com/office/powerpoint/2010/main" val="373007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grpSp>
        <p:nvGrpSpPr>
          <p:cNvPr id="25" name="Group 1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6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Picture 7" descr="A picture containing wall, indoor, snow&#10;&#10;Description generated with high confidence">
            <a:extLst>
              <a:ext uri="{FF2B5EF4-FFF2-40B4-BE49-F238E27FC236}">
                <a16:creationId xmlns:a16="http://schemas.microsoft.com/office/drawing/2014/main" id="{A29B236F-26E0-46EF-98E1-E09F28517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9023" y="1406388"/>
            <a:ext cx="5659222" cy="4244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3D681-524C-4E25-8FB4-7F04B41DB0BB}"/>
              </a:ext>
            </a:extLst>
          </p:cNvPr>
          <p:cNvSpPr txBox="1"/>
          <p:nvPr/>
        </p:nvSpPr>
        <p:spPr>
          <a:xfrm>
            <a:off x="7977972" y="2576878"/>
            <a:ext cx="4005739" cy="1643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tropolis Thin" panose="00000500000000000000" pitchFamily="50" charset="0"/>
                <a:ea typeface="+mj-ea"/>
                <a:cs typeface="+mj-cs"/>
              </a:rPr>
              <a:t>Related literature</a:t>
            </a:r>
          </a:p>
        </p:txBody>
      </p:sp>
    </p:spTree>
    <p:extLst>
      <p:ext uri="{BB962C8B-B14F-4D97-AF65-F5344CB8AC3E}">
        <p14:creationId xmlns:p14="http://schemas.microsoft.com/office/powerpoint/2010/main" val="171640441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96CC0B-1F2D-4C85-983F-8C9CC468547B}"/>
              </a:ext>
            </a:extLst>
          </p:cNvPr>
          <p:cNvSpPr/>
          <p:nvPr/>
        </p:nvSpPr>
        <p:spPr>
          <a:xfrm>
            <a:off x="1284790" y="493173"/>
            <a:ext cx="10907210" cy="6087035"/>
          </a:xfrm>
          <a:prstGeom prst="rec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E12E0D-C57F-4133-B5CE-20209DAC8F02}"/>
              </a:ext>
            </a:extLst>
          </p:cNvPr>
          <p:cNvSpPr/>
          <p:nvPr/>
        </p:nvSpPr>
        <p:spPr>
          <a:xfrm>
            <a:off x="1454893" y="777339"/>
            <a:ext cx="89467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Metropolis Thin" panose="00000500000000000000" pitchFamily="50" charset="0"/>
                <a:ea typeface="Calibri" panose="020F0502020204030204" pitchFamily="34" charset="0"/>
              </a:rPr>
              <a:t>‘Utilizing Real-World Transportation Data for Accurate Traffic Prediction’</a:t>
            </a:r>
          </a:p>
          <a:p>
            <a:r>
              <a:rPr lang="en-US" sz="2400" b="1" dirty="0">
                <a:solidFill>
                  <a:schemeClr val="bg1"/>
                </a:solidFill>
                <a:latin typeface="Metropolis Thin" panose="00000500000000000000" pitchFamily="50" charset="0"/>
                <a:ea typeface="Calibri" panose="020F0502020204030204" pitchFamily="34" charset="0"/>
              </a:rPr>
              <a:t>			- </a:t>
            </a:r>
            <a:r>
              <a:rPr lang="en-US" sz="1600" b="1" dirty="0">
                <a:solidFill>
                  <a:schemeClr val="bg1"/>
                </a:solidFill>
                <a:latin typeface="Metropolis Thin" panose="00000500000000000000" pitchFamily="50" charset="0"/>
                <a:ea typeface="Calibri" panose="020F0502020204030204" pitchFamily="34" charset="0"/>
              </a:rPr>
              <a:t>Pan, </a:t>
            </a:r>
            <a:r>
              <a:rPr lang="en-US" sz="1600" b="1" dirty="0" err="1">
                <a:solidFill>
                  <a:schemeClr val="bg1"/>
                </a:solidFill>
                <a:latin typeface="Metropolis Thin" panose="00000500000000000000" pitchFamily="50" charset="0"/>
                <a:ea typeface="Calibri" panose="020F0502020204030204" pitchFamily="34" charset="0"/>
              </a:rPr>
              <a:t>Demiryurek</a:t>
            </a:r>
            <a:r>
              <a:rPr lang="en-US" sz="1600" b="1" dirty="0">
                <a:solidFill>
                  <a:schemeClr val="bg1"/>
                </a:solidFill>
                <a:latin typeface="Metropolis Thin" panose="00000500000000000000" pitchFamily="50" charset="0"/>
                <a:ea typeface="Calibri" panose="020F0502020204030204" pitchFamily="34" charset="0"/>
              </a:rPr>
              <a:t> and </a:t>
            </a:r>
            <a:r>
              <a:rPr lang="en-US" sz="1600" b="1" dirty="0" err="1">
                <a:solidFill>
                  <a:schemeClr val="bg1"/>
                </a:solidFill>
                <a:latin typeface="Metropolis Thin" panose="00000500000000000000" pitchFamily="50" charset="0"/>
                <a:ea typeface="Calibri" panose="020F0502020204030204" pitchFamily="34" charset="0"/>
              </a:rPr>
              <a:t>Shahbi</a:t>
            </a:r>
            <a:r>
              <a:rPr lang="en-US" sz="1600" b="1" dirty="0">
                <a:solidFill>
                  <a:schemeClr val="bg1"/>
                </a:solidFill>
                <a:latin typeface="Metropolis Thin" panose="00000500000000000000" pitchFamily="50" charset="0"/>
                <a:ea typeface="Calibri" panose="020F0502020204030204" pitchFamily="34" charset="0"/>
              </a:rPr>
              <a:t>  </a:t>
            </a:r>
            <a:endParaRPr lang="en-PH" sz="2400" b="1" dirty="0">
              <a:solidFill>
                <a:schemeClr val="bg1"/>
              </a:solidFill>
              <a:latin typeface="Metropolis Thin" panose="000005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D34DE1-3EEF-4575-91FC-746380A7AE03}"/>
              </a:ext>
            </a:extLst>
          </p:cNvPr>
          <p:cNvSpPr/>
          <p:nvPr/>
        </p:nvSpPr>
        <p:spPr>
          <a:xfrm>
            <a:off x="1454893" y="2261834"/>
            <a:ext cx="89467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PH" sz="2400" b="1" dirty="0">
                <a:solidFill>
                  <a:schemeClr val="bg1"/>
                </a:solidFill>
                <a:latin typeface="Metropolis Thin" panose="00000500000000000000" pitchFamily="50" charset="0"/>
                <a:ea typeface="Calibri" panose="020F0502020204030204" pitchFamily="34" charset="0"/>
              </a:rPr>
              <a:t>‘Predicting Expected Road Traffic Conditions based on Historical and Current Data’</a:t>
            </a:r>
            <a:r>
              <a:rPr lang="en-US" sz="2400" b="1" dirty="0">
                <a:solidFill>
                  <a:schemeClr val="bg1"/>
                </a:solidFill>
                <a:latin typeface="Metropolis Thin" panose="00000500000000000000" pitchFamily="50" charset="0"/>
                <a:ea typeface="Calibri" panose="020F0502020204030204" pitchFamily="34" charset="0"/>
              </a:rPr>
              <a:t>			</a:t>
            </a:r>
          </a:p>
          <a:p>
            <a:r>
              <a:rPr lang="en-US" sz="2400" b="1" dirty="0">
                <a:solidFill>
                  <a:schemeClr val="bg1"/>
                </a:solidFill>
                <a:latin typeface="Metropolis Thin" panose="00000500000000000000" pitchFamily="50" charset="0"/>
                <a:ea typeface="Calibri" panose="020F0502020204030204" pitchFamily="34" charset="0"/>
              </a:rPr>
              <a:t>			- </a:t>
            </a:r>
            <a:r>
              <a:rPr lang="en-US" sz="1600" b="1" dirty="0">
                <a:solidFill>
                  <a:schemeClr val="bg1"/>
                </a:solidFill>
                <a:latin typeface="Metropolis Thin" panose="00000500000000000000" pitchFamily="50" charset="0"/>
                <a:ea typeface="Calibri" panose="020F0502020204030204" pitchFamily="34" charset="0"/>
              </a:rPr>
              <a:t>Scofield, Cahn, Hersch, </a:t>
            </a:r>
            <a:r>
              <a:rPr lang="en-US" sz="1600" b="1" dirty="0" err="1">
                <a:solidFill>
                  <a:schemeClr val="bg1"/>
                </a:solidFill>
                <a:latin typeface="Metropolis Thin" panose="00000500000000000000" pitchFamily="50" charset="0"/>
                <a:ea typeface="Calibri" panose="020F0502020204030204" pitchFamily="34" charset="0"/>
              </a:rPr>
              <a:t>Stoppler</a:t>
            </a:r>
            <a:r>
              <a:rPr lang="en-US" sz="1600" b="1" dirty="0">
                <a:solidFill>
                  <a:schemeClr val="bg1"/>
                </a:solidFill>
                <a:latin typeface="Metropolis Thin" panose="00000500000000000000" pitchFamily="50" charset="0"/>
                <a:ea typeface="Calibri" panose="020F0502020204030204" pitchFamily="34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Metropolis Thin" panose="00000500000000000000" pitchFamily="50" charset="0"/>
                <a:ea typeface="Calibri" panose="020F0502020204030204" pitchFamily="34" charset="0"/>
              </a:rPr>
              <a:t>Yakich</a:t>
            </a:r>
            <a:r>
              <a:rPr lang="en-US" sz="1600" b="1" dirty="0">
                <a:solidFill>
                  <a:schemeClr val="bg1"/>
                </a:solidFill>
                <a:latin typeface="Metropolis Thin" panose="00000500000000000000" pitchFamily="50" charset="0"/>
                <a:ea typeface="Calibri" panose="020F0502020204030204" pitchFamily="34" charset="0"/>
              </a:rPr>
              <a:t>, Huang &amp; Barker</a:t>
            </a:r>
            <a:endParaRPr lang="en-PH" sz="2400" b="1" dirty="0">
              <a:solidFill>
                <a:schemeClr val="bg1"/>
              </a:solidFill>
              <a:latin typeface="Metropolis Thin" panose="000005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5557EA-9CF4-4FFF-88CA-ACBD4B4E117A}"/>
              </a:ext>
            </a:extLst>
          </p:cNvPr>
          <p:cNvSpPr/>
          <p:nvPr/>
        </p:nvSpPr>
        <p:spPr>
          <a:xfrm>
            <a:off x="1454893" y="3715560"/>
            <a:ext cx="89467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PH" sz="2400" b="1" dirty="0">
                <a:solidFill>
                  <a:schemeClr val="bg1"/>
                </a:solidFill>
                <a:latin typeface="Metropolis Thin" panose="00000500000000000000" pitchFamily="50" charset="0"/>
                <a:ea typeface="Calibri" panose="020F0502020204030204" pitchFamily="34" charset="0"/>
              </a:rPr>
              <a:t>‘Using Location Data to Determine Traffic and Route Information’ </a:t>
            </a:r>
            <a:r>
              <a:rPr lang="en-US" sz="2400" b="1" dirty="0">
                <a:solidFill>
                  <a:schemeClr val="bg1"/>
                </a:solidFill>
                <a:latin typeface="Metropolis Thin" panose="00000500000000000000" pitchFamily="50" charset="0"/>
                <a:ea typeface="Calibri" panose="020F0502020204030204" pitchFamily="34" charset="0"/>
              </a:rPr>
              <a:t>		</a:t>
            </a:r>
          </a:p>
          <a:p>
            <a:r>
              <a:rPr lang="en-US" sz="2400" b="1" dirty="0">
                <a:solidFill>
                  <a:schemeClr val="bg1"/>
                </a:solidFill>
                <a:latin typeface="Metropolis Thin" panose="00000500000000000000" pitchFamily="50" charset="0"/>
                <a:ea typeface="Calibri" panose="020F0502020204030204" pitchFamily="34" charset="0"/>
              </a:rPr>
              <a:t>			- </a:t>
            </a:r>
            <a:r>
              <a:rPr lang="en-US" sz="1600" b="1" dirty="0" err="1">
                <a:solidFill>
                  <a:schemeClr val="bg1"/>
                </a:solidFill>
                <a:latin typeface="Metropolis Thin" panose="00000500000000000000" pitchFamily="50" charset="0"/>
                <a:ea typeface="Calibri" panose="020F0502020204030204" pitchFamily="34" charset="0"/>
              </a:rPr>
              <a:t>Nagda</a:t>
            </a:r>
            <a:r>
              <a:rPr lang="en-US" sz="1600" b="1" dirty="0">
                <a:solidFill>
                  <a:schemeClr val="bg1"/>
                </a:solidFill>
                <a:latin typeface="Metropolis Thin" panose="00000500000000000000" pitchFamily="50" charset="0"/>
                <a:ea typeface="Calibri" panose="020F0502020204030204" pitchFamily="34" charset="0"/>
              </a:rPr>
              <a:t>, Li, </a:t>
            </a:r>
            <a:r>
              <a:rPr lang="en-US" sz="1600" b="1" dirty="0" err="1">
                <a:solidFill>
                  <a:schemeClr val="bg1"/>
                </a:solidFill>
                <a:latin typeface="Metropolis Thin" panose="00000500000000000000" pitchFamily="50" charset="0"/>
                <a:ea typeface="Calibri" panose="020F0502020204030204" pitchFamily="34" charset="0"/>
              </a:rPr>
              <a:t>Howlett</a:t>
            </a:r>
            <a:r>
              <a:rPr lang="en-US" sz="1600" b="1" dirty="0">
                <a:solidFill>
                  <a:schemeClr val="bg1"/>
                </a:solidFill>
                <a:latin typeface="Metropolis Thin" panose="00000500000000000000" pitchFamily="50" charset="0"/>
                <a:ea typeface="Calibri" panose="020F0502020204030204" pitchFamily="34" charset="0"/>
              </a:rPr>
              <a:t>, Fan, Yang, Fay </a:t>
            </a:r>
            <a:endParaRPr lang="en-PH" sz="2400" b="1" dirty="0">
              <a:solidFill>
                <a:schemeClr val="bg1"/>
              </a:solidFill>
              <a:latin typeface="Metropolis Thin" panose="000005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A0CE32-1757-4ED6-8F75-DBA888CA8CEE}"/>
              </a:ext>
            </a:extLst>
          </p:cNvPr>
          <p:cNvSpPr/>
          <p:nvPr/>
        </p:nvSpPr>
        <p:spPr>
          <a:xfrm>
            <a:off x="1454892" y="5169286"/>
            <a:ext cx="89467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PH" sz="2400" b="1" dirty="0">
                <a:solidFill>
                  <a:schemeClr val="bg1"/>
                </a:solidFill>
                <a:latin typeface="Metropolis Thin" panose="00000500000000000000" pitchFamily="50" charset="0"/>
                <a:ea typeface="Calibri" panose="020F0502020204030204" pitchFamily="34" charset="0"/>
              </a:rPr>
              <a:t>‘Representative Road Traffic Flow Information based on Historical Data’ </a:t>
            </a:r>
            <a:r>
              <a:rPr lang="en-US" sz="2400" b="1" dirty="0">
                <a:solidFill>
                  <a:schemeClr val="bg1"/>
                </a:solidFill>
                <a:latin typeface="Metropolis Thin" panose="00000500000000000000" pitchFamily="50" charset="0"/>
                <a:ea typeface="Calibri" panose="020F0502020204030204" pitchFamily="34" charset="0"/>
              </a:rPr>
              <a:t>	</a:t>
            </a:r>
          </a:p>
          <a:p>
            <a:r>
              <a:rPr lang="en-US" sz="2400" b="1" dirty="0">
                <a:solidFill>
                  <a:schemeClr val="bg1"/>
                </a:solidFill>
                <a:latin typeface="Metropolis Thin" panose="00000500000000000000" pitchFamily="50" charset="0"/>
                <a:ea typeface="Calibri" panose="020F0502020204030204" pitchFamily="34" charset="0"/>
              </a:rPr>
              <a:t>			- </a:t>
            </a:r>
            <a:r>
              <a:rPr lang="en-PH" sz="1600" b="1" dirty="0">
                <a:solidFill>
                  <a:schemeClr val="bg1"/>
                </a:solidFill>
                <a:latin typeface="Metropolis Thin" panose="00000500000000000000" pitchFamily="50" charset="0"/>
                <a:ea typeface="Calibri" panose="020F0502020204030204" pitchFamily="34" charset="0"/>
              </a:rPr>
              <a:t>B. Downs, S. Hersch, C. Chapman</a:t>
            </a:r>
            <a:endParaRPr lang="en-PH" sz="2400" b="1" dirty="0">
              <a:solidFill>
                <a:schemeClr val="bg1"/>
              </a:solidFill>
              <a:latin typeface="Metropolis Thi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23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0EB217B-2FC7-49E4-BE9B-01868CB25E9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28" y="3307821"/>
            <a:ext cx="3730348" cy="1761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7D1BCB-A21C-4EE6-AD4C-1C78476EBD93}"/>
              </a:ext>
            </a:extLst>
          </p:cNvPr>
          <p:cNvSpPr txBox="1"/>
          <p:nvPr/>
        </p:nvSpPr>
        <p:spPr>
          <a:xfrm>
            <a:off x="1076960" y="325120"/>
            <a:ext cx="5232400" cy="13049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>
            <a:normAutofit lnSpcReduction="10000"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tropolis Thin" panose="00000500000000000000" pitchFamily="50" charset="0"/>
                <a:ea typeface="+mj-ea"/>
                <a:cs typeface="+mj-cs"/>
              </a:rPr>
              <a:t>Related literature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228CC-4DD1-4CC6-80C8-D3525B5AE024}"/>
              </a:ext>
            </a:extLst>
          </p:cNvPr>
          <p:cNvSpPr/>
          <p:nvPr/>
        </p:nvSpPr>
        <p:spPr>
          <a:xfrm rot="5400000">
            <a:off x="3380665" y="1867751"/>
            <a:ext cx="409829" cy="2790487"/>
          </a:xfrm>
          <a:prstGeom prst="rect">
            <a:avLst/>
          </a:pr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CCEF85-2765-4C3D-AFA5-E1617517DF6B}"/>
              </a:ext>
            </a:extLst>
          </p:cNvPr>
          <p:cNvSpPr/>
          <p:nvPr/>
        </p:nvSpPr>
        <p:spPr>
          <a:xfrm rot="10800000">
            <a:off x="4981728" y="3058081"/>
            <a:ext cx="409829" cy="1806668"/>
          </a:xfrm>
          <a:prstGeom prst="rect">
            <a:avLst/>
          </a:pr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8E8BE6-C5C7-46C2-8B9A-86866D3B97BB}"/>
              </a:ext>
            </a:extLst>
          </p:cNvPr>
          <p:cNvSpPr/>
          <p:nvPr/>
        </p:nvSpPr>
        <p:spPr>
          <a:xfrm rot="5400000">
            <a:off x="4228713" y="4112552"/>
            <a:ext cx="409829" cy="1914224"/>
          </a:xfrm>
          <a:prstGeom prst="rect">
            <a:avLst/>
          </a:pr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5C27EF-8CA5-4471-AFA0-654CCB6A9816}"/>
              </a:ext>
            </a:extLst>
          </p:cNvPr>
          <p:cNvSpPr/>
          <p:nvPr/>
        </p:nvSpPr>
        <p:spPr>
          <a:xfrm rot="10800000">
            <a:off x="1150830" y="4179777"/>
            <a:ext cx="409829" cy="687194"/>
          </a:xfrm>
          <a:prstGeom prst="rect">
            <a:avLst/>
          </a:pr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D8C61-74A2-49F9-B9CD-A0F6C24D6F0C}"/>
              </a:ext>
            </a:extLst>
          </p:cNvPr>
          <p:cNvSpPr/>
          <p:nvPr/>
        </p:nvSpPr>
        <p:spPr>
          <a:xfrm rot="5400000">
            <a:off x="1307356" y="4709041"/>
            <a:ext cx="409829" cy="721247"/>
          </a:xfrm>
          <a:prstGeom prst="rect">
            <a:avLst/>
          </a:pr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7AF54A-663A-470E-BA5C-DB505AEABB3C}"/>
              </a:ext>
            </a:extLst>
          </p:cNvPr>
          <p:cNvSpPr/>
          <p:nvPr/>
        </p:nvSpPr>
        <p:spPr>
          <a:xfrm>
            <a:off x="6001216" y="3130672"/>
            <a:ext cx="59296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sz="2400" b="1" dirty="0">
                <a:latin typeface="Metropolis Thin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Where: </a:t>
            </a:r>
          </a:p>
          <a:p>
            <a:pPr algn="just">
              <a:spcAft>
                <a:spcPts val="0"/>
              </a:spcAft>
            </a:pPr>
            <a:endParaRPr lang="en-US" sz="2400" b="1" dirty="0">
              <a:latin typeface="Metropolis Thin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2400" b="1" dirty="0">
                <a:latin typeface="Metropolis Thin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 = mean speed at density </a:t>
            </a:r>
            <a:r>
              <a:rPr lang="en-US" sz="2400" b="1" i="1" dirty="0">
                <a:latin typeface="Metropolis Thin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400" b="1" dirty="0">
                <a:latin typeface="Metropolis Thin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 algn="just">
              <a:spcAft>
                <a:spcPts val="0"/>
              </a:spcAft>
            </a:pPr>
            <a:r>
              <a:rPr lang="en-US" sz="2400" b="1" i="1" dirty="0" err="1">
                <a:latin typeface="Metropolis Thin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Vf</a:t>
            </a:r>
            <a:r>
              <a:rPr lang="en-US" sz="2400" b="1" dirty="0">
                <a:latin typeface="Metropolis Thin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 = free speed</a:t>
            </a:r>
          </a:p>
          <a:p>
            <a:pPr algn="just">
              <a:spcAft>
                <a:spcPts val="0"/>
              </a:spcAft>
            </a:pPr>
            <a:r>
              <a:rPr lang="en-US" sz="2400" b="1" i="1" dirty="0" err="1">
                <a:latin typeface="Metropolis Thin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Kj</a:t>
            </a:r>
            <a:r>
              <a:rPr lang="en-US" sz="2400" b="1" dirty="0">
                <a:latin typeface="Metropolis Thin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= jam density.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116869-641C-45EB-A23C-BE33120C855C}"/>
              </a:ext>
            </a:extLst>
          </p:cNvPr>
          <p:cNvSpPr/>
          <p:nvPr/>
        </p:nvSpPr>
        <p:spPr>
          <a:xfrm>
            <a:off x="7291570" y="2445213"/>
            <a:ext cx="3704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800" b="1" dirty="0" err="1">
                <a:latin typeface="Metropolis Thin" panose="00000500000000000000" pitchFamily="50" charset="0"/>
              </a:rPr>
              <a:t>Greenshield’s</a:t>
            </a:r>
            <a:r>
              <a:rPr lang="en-PH" sz="2800" b="1" dirty="0">
                <a:latin typeface="Metropolis Thin" panose="00000500000000000000" pitchFamily="50" charset="0"/>
              </a:rPr>
              <a:t> Model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E9A117-66EB-4A92-B922-EE678611582D}"/>
              </a:ext>
            </a:extLst>
          </p:cNvPr>
          <p:cNvSpPr/>
          <p:nvPr/>
        </p:nvSpPr>
        <p:spPr>
          <a:xfrm>
            <a:off x="6096000" y="6454196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H" sz="1050" i="1" dirty="0">
                <a:solidFill>
                  <a:schemeClr val="bg1"/>
                </a:solidFill>
                <a:latin typeface="Metropolis Thin" panose="00000500000000000000" pitchFamily="50" charset="0"/>
              </a:rPr>
              <a:t>http://www.webpages.uidaho.edu/niatt_labmanual/chapters/trafficflowtheory/professionalpractice/GreenshieldsModel.htm</a:t>
            </a:r>
          </a:p>
        </p:txBody>
      </p:sp>
    </p:spTree>
    <p:extLst>
      <p:ext uri="{BB962C8B-B14F-4D97-AF65-F5344CB8AC3E}">
        <p14:creationId xmlns:p14="http://schemas.microsoft.com/office/powerpoint/2010/main" val="2767665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 animBg="1"/>
      <p:bldP spid="16" grpId="0" animBg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5" name="Rectangle 14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 title="Background Shape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 title="Divider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Placeholder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4D2C71A-B138-4E30-A31C-E6314B46FF6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027" b="21027"/>
          <a:stretch>
            <a:fillRect/>
          </a:stretch>
        </p:blipFill>
        <p:spPr>
          <a:xfrm>
            <a:off x="6167683" y="660129"/>
            <a:ext cx="5384074" cy="55464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2E7FC6-8749-4383-BB70-2E01ED9FDBC6}"/>
              </a:ext>
            </a:extLst>
          </p:cNvPr>
          <p:cNvSpPr txBox="1"/>
          <p:nvPr/>
        </p:nvSpPr>
        <p:spPr>
          <a:xfrm>
            <a:off x="244736" y="2557332"/>
            <a:ext cx="4814047" cy="13049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>
            <a:normAutofit lnSpcReduction="10000"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tropolis Thin" panose="00000500000000000000" pitchFamily="50" charset="0"/>
                <a:ea typeface="+mj-ea"/>
                <a:cs typeface="+mj-cs"/>
              </a:rPr>
              <a:t>TECHNICAL BACKGROUND</a:t>
            </a:r>
          </a:p>
        </p:txBody>
      </p:sp>
    </p:spTree>
    <p:extLst>
      <p:ext uri="{BB962C8B-B14F-4D97-AF65-F5344CB8AC3E}">
        <p14:creationId xmlns:p14="http://schemas.microsoft.com/office/powerpoint/2010/main" val="191699905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wall, indoor, photo&#10;&#10;Description generated with very high confidence">
            <a:extLst>
              <a:ext uri="{FF2B5EF4-FFF2-40B4-BE49-F238E27FC236}">
                <a16:creationId xmlns:a16="http://schemas.microsoft.com/office/drawing/2014/main" id="{338CB607-00EF-42C0-992F-BA25EB756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57926" cy="6858000"/>
          </a:xfrm>
          <a:prstGeom prst="rect">
            <a:avLst/>
          </a:prstGeom>
        </p:spPr>
      </p:pic>
      <p:sp>
        <p:nvSpPr>
          <p:cNvPr id="4" name="Arrow: Chevron 3">
            <a:extLst>
              <a:ext uri="{FF2B5EF4-FFF2-40B4-BE49-F238E27FC236}">
                <a16:creationId xmlns:a16="http://schemas.microsoft.com/office/drawing/2014/main" id="{8608F7F2-D034-427F-8E2E-5A0A336EC130}"/>
              </a:ext>
            </a:extLst>
          </p:cNvPr>
          <p:cNvSpPr/>
          <p:nvPr/>
        </p:nvSpPr>
        <p:spPr>
          <a:xfrm>
            <a:off x="4575162" y="923856"/>
            <a:ext cx="6004858" cy="579120"/>
          </a:xfrm>
          <a:prstGeom prst="chevron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PH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tropolis Thin" panose="00000500000000000000" pitchFamily="50" charset="0"/>
              </a:rPr>
              <a:t>Predictive Analytics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54E5A63-E3B9-4510-A35C-B6AF8FA79EC5}"/>
              </a:ext>
            </a:extLst>
          </p:cNvPr>
          <p:cNvSpPr/>
          <p:nvPr/>
        </p:nvSpPr>
        <p:spPr>
          <a:xfrm>
            <a:off x="4575162" y="3065931"/>
            <a:ext cx="6004858" cy="579120"/>
          </a:xfrm>
          <a:prstGeom prst="chevron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PH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tropolis Thin" panose="00000500000000000000" pitchFamily="50" charset="0"/>
              </a:rPr>
              <a:t>Java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2A17B23F-1F14-4F3F-B3A1-8A429254A1A4}"/>
              </a:ext>
            </a:extLst>
          </p:cNvPr>
          <p:cNvSpPr/>
          <p:nvPr/>
        </p:nvSpPr>
        <p:spPr>
          <a:xfrm>
            <a:off x="4575162" y="4136914"/>
            <a:ext cx="6004858" cy="579120"/>
          </a:xfrm>
          <a:prstGeom prst="chevron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PH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tropolis Thin" panose="00000500000000000000" pitchFamily="50" charset="0"/>
              </a:rPr>
              <a:t>PostgreSQL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AAA026AA-CE86-49C2-A358-36A6CF9AF224}"/>
              </a:ext>
            </a:extLst>
          </p:cNvPr>
          <p:cNvSpPr/>
          <p:nvPr/>
        </p:nvSpPr>
        <p:spPr>
          <a:xfrm>
            <a:off x="4575162" y="5207897"/>
            <a:ext cx="6004560" cy="579120"/>
          </a:xfrm>
          <a:prstGeom prst="chevron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PH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tropolis Thin" panose="00000500000000000000" pitchFamily="50" charset="0"/>
              </a:rPr>
              <a:t>RESTful API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6A0EE6F3-5728-4800-B673-EA98FE352A40}"/>
              </a:ext>
            </a:extLst>
          </p:cNvPr>
          <p:cNvSpPr/>
          <p:nvPr/>
        </p:nvSpPr>
        <p:spPr>
          <a:xfrm>
            <a:off x="4575162" y="1994839"/>
            <a:ext cx="6004858" cy="579120"/>
          </a:xfrm>
          <a:prstGeom prst="chevron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PH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tropolis Thin" panose="00000500000000000000" pitchFamily="50" charset="0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2946053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and black chair in a room&#10;&#10;Description generated with very high confidence">
            <a:extLst>
              <a:ext uri="{FF2B5EF4-FFF2-40B4-BE49-F238E27FC236}">
                <a16:creationId xmlns:a16="http://schemas.microsoft.com/office/drawing/2014/main" id="{6FFFDF8B-D84D-4675-AFB8-479641C3E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668" y="1047337"/>
            <a:ext cx="4762500" cy="476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06F76E-EC6C-4038-8ACB-40D2B2251B9C}"/>
              </a:ext>
            </a:extLst>
          </p:cNvPr>
          <p:cNvSpPr txBox="1"/>
          <p:nvPr/>
        </p:nvSpPr>
        <p:spPr>
          <a:xfrm>
            <a:off x="4390505" y="262507"/>
            <a:ext cx="4756326" cy="15696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H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tropolis Thin" panose="00000500000000000000" pitchFamily="50" charset="0"/>
              </a:rPr>
              <a:t>REQUIREMENT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B18182-D987-4D99-AC89-B118ED4F75B3}"/>
              </a:ext>
            </a:extLst>
          </p:cNvPr>
          <p:cNvSpPr/>
          <p:nvPr/>
        </p:nvSpPr>
        <p:spPr>
          <a:xfrm>
            <a:off x="1411458" y="3124375"/>
            <a:ext cx="45800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Metropolis Thin" panose="00000500000000000000" pitchFamily="50" charset="0"/>
                <a:ea typeface="Calibri" panose="020F0502020204030204" pitchFamily="34" charset="0"/>
              </a:rPr>
              <a:t>Quantitative Approach</a:t>
            </a:r>
            <a:r>
              <a:rPr lang="en-US" sz="2400" b="1" dirty="0">
                <a:latin typeface="Metropolis Thin" panose="00000500000000000000" pitchFamily="50" charset="0"/>
                <a:ea typeface="Calibri" panose="020F0502020204030204" pitchFamily="34" charset="0"/>
              </a:rPr>
              <a:t> where the emphasis is on collecting and analyzing numerical data; </a:t>
            </a:r>
            <a:endParaRPr lang="en-PH" sz="2400" b="1" dirty="0">
              <a:latin typeface="Metropolis Thi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39648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4D2C71A-B138-4E30-A31C-E6314B46FF6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6919476" y="427631"/>
            <a:ext cx="4007603" cy="6011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2E7FC6-8749-4383-BB70-2E01ED9FDBC6}"/>
              </a:ext>
            </a:extLst>
          </p:cNvPr>
          <p:cNvSpPr txBox="1"/>
          <p:nvPr/>
        </p:nvSpPr>
        <p:spPr>
          <a:xfrm>
            <a:off x="244736" y="2334560"/>
            <a:ext cx="6003664" cy="21975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tropolis Thin" panose="00000500000000000000" pitchFamily="50" charset="0"/>
                <a:ea typeface="+mj-ea"/>
                <a:cs typeface="+mj-cs"/>
              </a:rPr>
              <a:t>DATA GATHERING PROCEDURE</a:t>
            </a:r>
          </a:p>
        </p:txBody>
      </p:sp>
    </p:spTree>
    <p:extLst>
      <p:ext uri="{BB962C8B-B14F-4D97-AF65-F5344CB8AC3E}">
        <p14:creationId xmlns:p14="http://schemas.microsoft.com/office/powerpoint/2010/main" val="187680450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map&#10;&#10;Description generated with high confidence">
            <a:extLst>
              <a:ext uri="{FF2B5EF4-FFF2-40B4-BE49-F238E27FC236}">
                <a16:creationId xmlns:a16="http://schemas.microsoft.com/office/drawing/2014/main" id="{FB646699-2A6E-485C-B5AA-6DD5A58F2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4431" y="0"/>
            <a:ext cx="9557569" cy="68580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D0E1041-C741-460A-AFEC-FF983986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855720" cy="1661160"/>
          </a:xfrm>
          <a:solidFill>
            <a:schemeClr val="tx1">
              <a:lumMod val="85000"/>
              <a:lumOff val="15000"/>
            </a:schemeClr>
          </a:solidFill>
        </p:spPr>
        <p:txBody>
          <a:bodyPr anchor="b">
            <a:noAutofit/>
          </a:bodyPr>
          <a:lstStyle/>
          <a:p>
            <a:pPr algn="ctr"/>
            <a:r>
              <a:rPr lang="en-PH" sz="5400" b="1" dirty="0">
                <a:solidFill>
                  <a:schemeClr val="bg1"/>
                </a:solidFill>
                <a:latin typeface="Metropolis Thin" panose="00000500000000000000" pitchFamily="50" charset="0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51099700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D9AA19E-CAC5-4542-8586-945BBD1DC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4111" y="0"/>
            <a:ext cx="6697890" cy="68580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93F0EF-9EC1-41EA-B8DB-5F1DC75B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014" y="4336766"/>
            <a:ext cx="4056444" cy="2376551"/>
          </a:xfrm>
          <a:solidFill>
            <a:schemeClr val="tx1">
              <a:lumMod val="85000"/>
              <a:lumOff val="15000"/>
            </a:schemeClr>
          </a:solidFill>
        </p:spPr>
        <p:txBody>
          <a:bodyPr anchor="b">
            <a:noAutofit/>
          </a:bodyPr>
          <a:lstStyle/>
          <a:p>
            <a:pPr algn="ctr"/>
            <a:r>
              <a:rPr lang="en-PH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tropolis Thin" panose="00000500000000000000" pitchFamily="50" charset="0"/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244382436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7C3F79-F00A-4B5F-A5A8-28A0572A9D8E}"/>
              </a:ext>
            </a:extLst>
          </p:cNvPr>
          <p:cNvSpPr/>
          <p:nvPr/>
        </p:nvSpPr>
        <p:spPr>
          <a:xfrm>
            <a:off x="6143625" y="429310"/>
            <a:ext cx="5829300" cy="1200329"/>
          </a:xfrm>
          <a:prstGeom prst="rect">
            <a:avLst/>
          </a:prstGeom>
          <a:solidFill>
            <a:schemeClr val="tx1">
              <a:lumMod val="75000"/>
              <a:lumOff val="25000"/>
              <a:alpha val="71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tropolis Thin" panose="00000500000000000000" pitchFamily="50" charset="0"/>
                <a:ea typeface="Calibri" panose="020F0502020204030204" pitchFamily="34" charset="0"/>
              </a:rPr>
              <a:t>The deterioration of transport and traffic condition has afflicted Metro Manila since the 1950s</a:t>
            </a:r>
            <a:endParaRPr lang="en-PH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tropolis Thin" panose="00000500000000000000" pitchFamily="50" charset="0"/>
            </a:endParaRPr>
          </a:p>
        </p:txBody>
      </p:sp>
      <p:pic>
        <p:nvPicPr>
          <p:cNvPr id="5" name="Picture 4" descr="A white car driving down a busy city street&#10;&#10;Description generated with very high confidence">
            <a:extLst>
              <a:ext uri="{FF2B5EF4-FFF2-40B4-BE49-F238E27FC236}">
                <a16:creationId xmlns:a16="http://schemas.microsoft.com/office/drawing/2014/main" id="{A069AFD9-554A-4783-B643-2C435C000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949521" y="342900"/>
            <a:ext cx="4978008" cy="6172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6BF877-57F0-4E90-91C0-065A20D9F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1194" y="2108401"/>
            <a:ext cx="1126107" cy="1126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5854E2-16FC-446C-AF74-1C944E6BF3B3}"/>
              </a:ext>
            </a:extLst>
          </p:cNvPr>
          <p:cNvSpPr txBox="1"/>
          <p:nvPr/>
        </p:nvSpPr>
        <p:spPr>
          <a:xfrm>
            <a:off x="6534768" y="3266439"/>
            <a:ext cx="1838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>
                <a:latin typeface="Metropolis Thin" panose="00000500000000000000" pitchFamily="50" charset="0"/>
              </a:rPr>
              <a:t>Lack of public transportation services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5C64A0-0372-41FA-97AA-CCA9785673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07137" y="3439924"/>
            <a:ext cx="1130357" cy="11303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78E0C5-2365-4910-A762-9FE7F2EB9CB4}"/>
              </a:ext>
            </a:extLst>
          </p:cNvPr>
          <p:cNvSpPr txBox="1"/>
          <p:nvPr/>
        </p:nvSpPr>
        <p:spPr>
          <a:xfrm>
            <a:off x="8152835" y="4570281"/>
            <a:ext cx="183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>
                <a:latin typeface="Metropolis Thin" panose="00000500000000000000" pitchFamily="50" charset="0"/>
              </a:rPr>
              <a:t>Poor enforcement of traffic regulation</a:t>
            </a:r>
          </a:p>
        </p:txBody>
      </p:sp>
      <p:pic>
        <p:nvPicPr>
          <p:cNvPr id="19" name="Picture 18" descr="A close up of a sign&#10;&#10;Description generated with high confidence">
            <a:extLst>
              <a:ext uri="{FF2B5EF4-FFF2-40B4-BE49-F238E27FC236}">
                <a16:creationId xmlns:a16="http://schemas.microsoft.com/office/drawing/2014/main" id="{DDFF9607-FD31-4D8B-B8DB-1F9662ACD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62005" y="4538350"/>
            <a:ext cx="1132552" cy="1130357"/>
          </a:xfrm>
          <a:prstGeom prst="flowChartConnector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36C731-4D38-45B5-9041-2E99E133A2C7}"/>
              </a:ext>
            </a:extLst>
          </p:cNvPr>
          <p:cNvSpPr txBox="1"/>
          <p:nvPr/>
        </p:nvSpPr>
        <p:spPr>
          <a:xfrm>
            <a:off x="10108801" y="5636775"/>
            <a:ext cx="1838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>
                <a:latin typeface="Metropolis Thin" panose="00000500000000000000" pitchFamily="50" charset="0"/>
              </a:rPr>
              <a:t>Lack of discipline</a:t>
            </a:r>
          </a:p>
        </p:txBody>
      </p:sp>
      <p:sp>
        <p:nvSpPr>
          <p:cNvPr id="21" name="&quot;Not Allowed&quot; Symbol 20">
            <a:extLst>
              <a:ext uri="{FF2B5EF4-FFF2-40B4-BE49-F238E27FC236}">
                <a16:creationId xmlns:a16="http://schemas.microsoft.com/office/drawing/2014/main" id="{916B5811-253D-42DA-984B-9224E65E2EDD}"/>
              </a:ext>
            </a:extLst>
          </p:cNvPr>
          <p:cNvSpPr/>
          <p:nvPr/>
        </p:nvSpPr>
        <p:spPr>
          <a:xfrm>
            <a:off x="10496568" y="4570281"/>
            <a:ext cx="1063426" cy="1066494"/>
          </a:xfrm>
          <a:prstGeom prst="noSmoking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772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0" grpId="0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838A2C-0320-48CF-8A0E-9982CE98B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641" y="182879"/>
            <a:ext cx="10350018" cy="552488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6CAFF5E-B0A1-49C5-9052-93D8FC94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39" y="4336608"/>
            <a:ext cx="5000728" cy="2376551"/>
          </a:xfrm>
          <a:solidFill>
            <a:schemeClr val="tx1">
              <a:lumMod val="85000"/>
              <a:lumOff val="15000"/>
            </a:schemeClr>
          </a:solidFill>
        </p:spPr>
        <p:txBody>
          <a:bodyPr anchor="b">
            <a:noAutofit/>
          </a:bodyPr>
          <a:lstStyle/>
          <a:p>
            <a:pPr algn="ctr"/>
            <a:r>
              <a:rPr lang="en-PH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tropolis Thin" panose="00000500000000000000" pitchFamily="50" charset="0"/>
              </a:rPr>
              <a:t>DEPLOYMENT DIAGRAM</a:t>
            </a:r>
          </a:p>
        </p:txBody>
      </p:sp>
    </p:spTree>
    <p:extLst>
      <p:ext uri="{BB962C8B-B14F-4D97-AF65-F5344CB8AC3E}">
        <p14:creationId xmlns:p14="http://schemas.microsoft.com/office/powerpoint/2010/main" val="343046653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3B4A44-C72C-48B1-979A-40A202D13913}"/>
              </a:ext>
            </a:extLst>
          </p:cNvPr>
          <p:cNvSpPr/>
          <p:nvPr/>
        </p:nvSpPr>
        <p:spPr>
          <a:xfrm>
            <a:off x="1" y="663388"/>
            <a:ext cx="12192000" cy="558501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2573-FD73-4C95-949F-B1E68139806C}"/>
              </a:ext>
            </a:extLst>
          </p:cNvPr>
          <p:cNvSpPr txBox="1"/>
          <p:nvPr/>
        </p:nvSpPr>
        <p:spPr>
          <a:xfrm>
            <a:off x="6149788" y="156149"/>
            <a:ext cx="5807271" cy="2308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PH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tropolis Thin" panose="00000500000000000000" pitchFamily="50" charset="0"/>
              </a:rPr>
              <a:t>DESIGN OF SOFTWARE AND SYSTEM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707B97C-1249-4FE2-92A7-2CAF9B63BD2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930" y="283165"/>
            <a:ext cx="3928110" cy="6295582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4196CA9-14B2-447F-85AA-2B18167815D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930" y="282347"/>
            <a:ext cx="3927600" cy="6296400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03BF799-D035-45C9-871A-36EF4D8B12B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930" y="282347"/>
            <a:ext cx="3927600" cy="6267600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generated with very high confidence">
            <a:extLst>
              <a:ext uri="{FF2B5EF4-FFF2-40B4-BE49-F238E27FC236}">
                <a16:creationId xmlns:a16="http://schemas.microsoft.com/office/drawing/2014/main" id="{31B85106-0D2B-45A9-A14F-CC3613E94DD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930" y="282347"/>
            <a:ext cx="3927600" cy="6296400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03B056-F5F3-4259-AFF4-15156BFF16CF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420" y="253546"/>
            <a:ext cx="3927600" cy="632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10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lack and white photo of a city&#10;&#10;Description generated with very high confidence">
            <a:extLst>
              <a:ext uri="{FF2B5EF4-FFF2-40B4-BE49-F238E27FC236}">
                <a16:creationId xmlns:a16="http://schemas.microsoft.com/office/drawing/2014/main" id="{E68086BE-D013-4F0A-B81F-DB966AA5CC5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5673" b="15673"/>
          <a:stretch>
            <a:fillRect/>
          </a:stretch>
        </p:blipFill>
        <p:spPr/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2E7FC6-8749-4383-BB70-2E01ED9FDBC6}"/>
              </a:ext>
            </a:extLst>
          </p:cNvPr>
          <p:cNvSpPr txBox="1"/>
          <p:nvPr/>
        </p:nvSpPr>
        <p:spPr>
          <a:xfrm>
            <a:off x="311971" y="2625985"/>
            <a:ext cx="6003664" cy="16060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tropolis Thin" panose="00000500000000000000" pitchFamily="50" charset="0"/>
                <a:ea typeface="+mj-ea"/>
                <a:cs typeface="+mj-cs"/>
              </a:rPr>
              <a:t>Gap analysis</a:t>
            </a:r>
          </a:p>
        </p:txBody>
      </p:sp>
    </p:spTree>
    <p:extLst>
      <p:ext uri="{BB962C8B-B14F-4D97-AF65-F5344CB8AC3E}">
        <p14:creationId xmlns:p14="http://schemas.microsoft.com/office/powerpoint/2010/main" val="22215272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A107C096-E7C4-4662-8611-6D2AAC69597D}"/>
              </a:ext>
            </a:extLst>
          </p:cNvPr>
          <p:cNvSpPr/>
          <p:nvPr/>
        </p:nvSpPr>
        <p:spPr>
          <a:xfrm>
            <a:off x="1095376" y="476250"/>
            <a:ext cx="10668000" cy="5915025"/>
          </a:xfrm>
          <a:prstGeom prst="snip1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8591935-5CEE-49A7-8DD4-B690BE0546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1222078"/>
              </p:ext>
            </p:extLst>
          </p:nvPr>
        </p:nvGraphicFramePr>
        <p:xfrm>
          <a:off x="1535112" y="843492"/>
          <a:ext cx="5416550" cy="5204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0ACFC0C-FAD9-4C93-AA17-70BD38A3E65B}"/>
              </a:ext>
            </a:extLst>
          </p:cNvPr>
          <p:cNvSpPr txBox="1"/>
          <p:nvPr/>
        </p:nvSpPr>
        <p:spPr>
          <a:xfrm>
            <a:off x="7353696" y="2091921"/>
            <a:ext cx="3724275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PH" dirty="0">
                <a:solidFill>
                  <a:schemeClr val="tx1"/>
                </a:solidFill>
                <a:latin typeface="Metropolis Thin" panose="00000500000000000000" pitchFamily="50" charset="0"/>
              </a:rPr>
              <a:t>40% registered vehicles in the country are piling in Metro Manila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4E9B60-2FA9-44C9-AB52-51962B613BD6}"/>
              </a:ext>
            </a:extLst>
          </p:cNvPr>
          <p:cNvSpPr txBox="1"/>
          <p:nvPr/>
        </p:nvSpPr>
        <p:spPr>
          <a:xfrm>
            <a:off x="7772796" y="4479523"/>
            <a:ext cx="2886076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dirty="0">
                <a:solidFill>
                  <a:schemeClr val="tx1"/>
                </a:solidFill>
                <a:latin typeface="Metropolis Thin" panose="00000500000000000000" pitchFamily="50" charset="0"/>
              </a:rPr>
              <a:t>1.1 million private and “for-hire” vehicles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78E6CA2-6D7D-45A1-ADD3-2D7ACA032A03}"/>
              </a:ext>
            </a:extLst>
          </p:cNvPr>
          <p:cNvSpPr/>
          <p:nvPr/>
        </p:nvSpPr>
        <p:spPr>
          <a:xfrm>
            <a:off x="8944767" y="3262265"/>
            <a:ext cx="542132" cy="998765"/>
          </a:xfrm>
          <a:prstGeom prst="downArrow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139456-205E-486A-912C-95324C1A0404}"/>
              </a:ext>
            </a:extLst>
          </p:cNvPr>
          <p:cNvSpPr txBox="1"/>
          <p:nvPr/>
        </p:nvSpPr>
        <p:spPr>
          <a:xfrm>
            <a:off x="8706084" y="6099284"/>
            <a:ext cx="30572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i="1" dirty="0">
                <a:solidFill>
                  <a:schemeClr val="bg1"/>
                </a:solidFill>
                <a:latin typeface="Metropolis Thin" panose="00000500000000000000" pitchFamily="50" charset="0"/>
              </a:rPr>
              <a:t>According to </a:t>
            </a:r>
            <a:r>
              <a:rPr lang="en-PH" sz="1200" i="1" dirty="0" err="1">
                <a:solidFill>
                  <a:schemeClr val="bg1"/>
                </a:solidFill>
                <a:latin typeface="Metropolis Thin" panose="00000500000000000000" pitchFamily="50" charset="0"/>
              </a:rPr>
              <a:t>Manasan</a:t>
            </a:r>
            <a:r>
              <a:rPr lang="en-PH" sz="1200" i="1" dirty="0">
                <a:solidFill>
                  <a:schemeClr val="bg1"/>
                </a:solidFill>
                <a:latin typeface="Metropolis Thin" panose="00000500000000000000" pitchFamily="50" charset="0"/>
              </a:rPr>
              <a:t> &amp; Mercado (1999)</a:t>
            </a:r>
          </a:p>
        </p:txBody>
      </p:sp>
    </p:spTree>
    <p:extLst>
      <p:ext uri="{BB962C8B-B14F-4D97-AF65-F5344CB8AC3E}">
        <p14:creationId xmlns:p14="http://schemas.microsoft.com/office/powerpoint/2010/main" val="3211877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4125A-959B-473F-93C2-1DC213EED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17120"/>
            <a:ext cx="3855720" cy="923277"/>
          </a:xfrm>
          <a:solidFill>
            <a:schemeClr val="tx1">
              <a:lumMod val="85000"/>
              <a:lumOff val="15000"/>
            </a:schemeClr>
          </a:solidFill>
        </p:spPr>
        <p:txBody>
          <a:bodyPr anchor="b">
            <a:noAutofit/>
          </a:bodyPr>
          <a:lstStyle/>
          <a:p>
            <a:pPr algn="ctr"/>
            <a:r>
              <a:rPr lang="en-PH" sz="5400" b="1" dirty="0">
                <a:solidFill>
                  <a:schemeClr val="bg1"/>
                </a:solidFill>
                <a:latin typeface="Metropolis Thin" panose="00000500000000000000" pitchFamily="50" charset="0"/>
              </a:rPr>
              <a:t>MAKATI</a:t>
            </a:r>
          </a:p>
        </p:txBody>
      </p:sp>
      <p:pic>
        <p:nvPicPr>
          <p:cNvPr id="7" name="Picture Placeholder 6" descr="A close up of a busy city street&#10;&#10;Description generated with very high confidence">
            <a:extLst>
              <a:ext uri="{FF2B5EF4-FFF2-40B4-BE49-F238E27FC236}">
                <a16:creationId xmlns:a16="http://schemas.microsoft.com/office/drawing/2014/main" id="{316BB3A3-B194-48EA-9F54-F92C26F98BA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3585" r="13585"/>
          <a:stretch>
            <a:fillRect/>
          </a:stretch>
        </p:blipFill>
        <p:spPr>
          <a:xfrm>
            <a:off x="5532120" y="1"/>
            <a:ext cx="6659880" cy="6857999"/>
          </a:xfr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0E787CA-C42B-4149-8D30-E0714C1E3467}"/>
              </a:ext>
            </a:extLst>
          </p:cNvPr>
          <p:cNvSpPr/>
          <p:nvPr/>
        </p:nvSpPr>
        <p:spPr>
          <a:xfrm>
            <a:off x="723900" y="2089462"/>
            <a:ext cx="2975684" cy="1331651"/>
          </a:xfrm>
          <a:prstGeom prst="rightArrow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600" dirty="0">
                <a:solidFill>
                  <a:schemeClr val="tx1"/>
                </a:solidFill>
                <a:latin typeface="Metropolis Thin" panose="00000500000000000000" pitchFamily="50" charset="0"/>
              </a:rPr>
              <a:t>Financial center in the Philippines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E0BA923-B720-4388-B2A2-7CC82625A60B}"/>
              </a:ext>
            </a:extLst>
          </p:cNvPr>
          <p:cNvSpPr/>
          <p:nvPr/>
        </p:nvSpPr>
        <p:spPr>
          <a:xfrm>
            <a:off x="1163918" y="3421113"/>
            <a:ext cx="2975684" cy="1331651"/>
          </a:xfrm>
          <a:prstGeom prst="rightArrow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600" dirty="0">
                <a:solidFill>
                  <a:schemeClr val="tx1"/>
                </a:solidFill>
                <a:latin typeface="Metropolis Thin" panose="00000500000000000000" pitchFamily="50" charset="0"/>
              </a:rPr>
              <a:t>Major in cultural and entertainment hub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474BF35-C514-4FC1-985A-ADE3AE29BE7B}"/>
              </a:ext>
            </a:extLst>
          </p:cNvPr>
          <p:cNvSpPr/>
          <p:nvPr/>
        </p:nvSpPr>
        <p:spPr>
          <a:xfrm>
            <a:off x="1603936" y="4752764"/>
            <a:ext cx="2975684" cy="1331651"/>
          </a:xfrm>
          <a:prstGeom prst="rightArrow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600" dirty="0">
                <a:solidFill>
                  <a:schemeClr val="tx1"/>
                </a:solidFill>
                <a:latin typeface="Metropolis Thin" panose="00000500000000000000" pitchFamily="50" charset="0"/>
              </a:rPr>
              <a:t>High volume of road users</a:t>
            </a:r>
          </a:p>
        </p:txBody>
      </p:sp>
    </p:spTree>
    <p:extLst>
      <p:ext uri="{BB962C8B-B14F-4D97-AF65-F5344CB8AC3E}">
        <p14:creationId xmlns:p14="http://schemas.microsoft.com/office/powerpoint/2010/main" val="1631111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A107C096-E7C4-4662-8611-6D2AAC69597D}"/>
              </a:ext>
            </a:extLst>
          </p:cNvPr>
          <p:cNvSpPr/>
          <p:nvPr/>
        </p:nvSpPr>
        <p:spPr>
          <a:xfrm>
            <a:off x="1095376" y="451312"/>
            <a:ext cx="10668000" cy="5915025"/>
          </a:xfrm>
          <a:prstGeom prst="snip1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ACFC0C-FAD9-4C93-AA17-70BD38A3E65B}"/>
              </a:ext>
            </a:extLst>
          </p:cNvPr>
          <p:cNvSpPr txBox="1"/>
          <p:nvPr/>
        </p:nvSpPr>
        <p:spPr>
          <a:xfrm>
            <a:off x="5777345" y="1905407"/>
            <a:ext cx="5353398" cy="313932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PH" dirty="0">
                <a:solidFill>
                  <a:schemeClr val="bg1"/>
                </a:solidFill>
                <a:latin typeface="Metropolis Thin" panose="00000500000000000000" pitchFamily="50" charset="0"/>
              </a:rPr>
              <a:t>170,000 vehicles per day along the Guadalupe Bridge to Sen. Gil </a:t>
            </a:r>
            <a:r>
              <a:rPr lang="en-PH" dirty="0" err="1">
                <a:solidFill>
                  <a:schemeClr val="bg1"/>
                </a:solidFill>
                <a:latin typeface="Metropolis Thin" panose="00000500000000000000" pitchFamily="50" charset="0"/>
              </a:rPr>
              <a:t>Puyat</a:t>
            </a:r>
            <a:r>
              <a:rPr lang="en-PH" dirty="0">
                <a:solidFill>
                  <a:schemeClr val="bg1"/>
                </a:solidFill>
                <a:latin typeface="Metropolis Thin" panose="00000500000000000000" pitchFamily="50" charset="0"/>
              </a:rPr>
              <a:t> Avenue</a:t>
            </a:r>
          </a:p>
          <a:p>
            <a:endParaRPr lang="en-PH" dirty="0">
              <a:solidFill>
                <a:schemeClr val="bg1"/>
              </a:solidFill>
              <a:latin typeface="Metropolis Thin" panose="00000500000000000000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PH" dirty="0">
                <a:solidFill>
                  <a:schemeClr val="bg1"/>
                </a:solidFill>
                <a:latin typeface="Metropolis Thin" panose="00000500000000000000" pitchFamily="50" charset="0"/>
              </a:rPr>
              <a:t>136,000 vehicles per day along C5 to </a:t>
            </a:r>
            <a:r>
              <a:rPr lang="en-PH" dirty="0" err="1">
                <a:solidFill>
                  <a:schemeClr val="bg1"/>
                </a:solidFill>
                <a:latin typeface="Metropolis Thin" panose="00000500000000000000" pitchFamily="50" charset="0"/>
              </a:rPr>
              <a:t>Kayalaan</a:t>
            </a:r>
            <a:r>
              <a:rPr lang="en-PH" dirty="0">
                <a:solidFill>
                  <a:schemeClr val="bg1"/>
                </a:solidFill>
                <a:latin typeface="Metropolis Thin" panose="00000500000000000000" pitchFamily="50" charset="0"/>
              </a:rPr>
              <a:t> Avenue and Fort Bonifacio</a:t>
            </a:r>
          </a:p>
          <a:p>
            <a:endParaRPr lang="en-PH" dirty="0">
              <a:solidFill>
                <a:schemeClr val="bg1"/>
              </a:solidFill>
              <a:latin typeface="Metropolis Thin" panose="00000500000000000000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PH" dirty="0">
                <a:solidFill>
                  <a:schemeClr val="bg1"/>
                </a:solidFill>
                <a:latin typeface="Metropolis Thin" panose="00000500000000000000" pitchFamily="50" charset="0"/>
              </a:rPr>
              <a:t>115,000 vehicles per day within the Don Bosco area</a:t>
            </a:r>
          </a:p>
          <a:p>
            <a:endParaRPr lang="en-PH" dirty="0">
              <a:solidFill>
                <a:schemeClr val="bg1"/>
              </a:solidFill>
              <a:latin typeface="Metropolis Thin" panose="00000500000000000000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PH" dirty="0">
                <a:solidFill>
                  <a:schemeClr val="bg1"/>
                </a:solidFill>
                <a:latin typeface="Metropolis Thin" panose="00000500000000000000" pitchFamily="50" charset="0"/>
              </a:rPr>
              <a:t>75,000 vehicles per day within the segment south to Sen. Gil </a:t>
            </a:r>
            <a:r>
              <a:rPr lang="en-PH" dirty="0" err="1">
                <a:solidFill>
                  <a:schemeClr val="bg1"/>
                </a:solidFill>
                <a:latin typeface="Metropolis Thin" panose="00000500000000000000" pitchFamily="50" charset="0"/>
              </a:rPr>
              <a:t>Puyat</a:t>
            </a:r>
            <a:r>
              <a:rPr lang="en-PH" dirty="0">
                <a:solidFill>
                  <a:schemeClr val="bg1"/>
                </a:solidFill>
                <a:latin typeface="Metropolis Thin" panose="00000500000000000000" pitchFamily="50" charset="0"/>
              </a:rPr>
              <a:t> Avenue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970289-04CF-4D0C-B7B2-4903AB313ECB}"/>
              </a:ext>
            </a:extLst>
          </p:cNvPr>
          <p:cNvSpPr txBox="1"/>
          <p:nvPr/>
        </p:nvSpPr>
        <p:spPr>
          <a:xfrm>
            <a:off x="7491507" y="6635379"/>
            <a:ext cx="47004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000" i="1" dirty="0">
                <a:latin typeface="Metropolis Thin" panose="00000500000000000000" pitchFamily="50" charset="0"/>
              </a:rPr>
              <a:t>http://www.makati.gov.ph/portal/main/index.jsp?main=2&amp;content=0&amp;menu=0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A094E-6874-4D2D-A3CF-CBD9B1C51B6A}"/>
              </a:ext>
            </a:extLst>
          </p:cNvPr>
          <p:cNvSpPr txBox="1"/>
          <p:nvPr/>
        </p:nvSpPr>
        <p:spPr>
          <a:xfrm>
            <a:off x="280086" y="232146"/>
            <a:ext cx="9229674" cy="830997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P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tropolis Thin" panose="00000500000000000000" pitchFamily="50" charset="0"/>
              </a:rPr>
              <a:t>GATEWAYS OF MAKATI CITY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E278D4-32A2-4CFC-B1F7-A0E91B63C2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768"/>
          <a:stretch/>
        </p:blipFill>
        <p:spPr>
          <a:xfrm>
            <a:off x="1695623" y="1741623"/>
            <a:ext cx="3739127" cy="34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51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92FA-FB2E-453A-A40A-FA5ED85F7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544" y="1084392"/>
            <a:ext cx="4910203" cy="4550493"/>
          </a:xfrm>
        </p:spPr>
        <p:txBody>
          <a:bodyPr>
            <a:noAutofit/>
          </a:bodyPr>
          <a:lstStyle/>
          <a:p>
            <a:r>
              <a:rPr lang="en-US" sz="2600" dirty="0">
                <a:latin typeface="Metropolis Thin" panose="00000500000000000000" pitchFamily="50" charset="0"/>
              </a:rPr>
              <a:t>“Predicting better than pure guesswork, even if not accurately, delivers real value. A hazy view of what’s to come outperforms complete darkness by a landslide. The Prediction Effect: A little prediction goes a long way.” </a:t>
            </a:r>
            <a:br>
              <a:rPr lang="en-US" sz="2600" dirty="0">
                <a:latin typeface="Metropolis Thin" panose="00000500000000000000" pitchFamily="50" charset="0"/>
              </a:rPr>
            </a:br>
            <a:br>
              <a:rPr lang="en-US" sz="2600" dirty="0">
                <a:latin typeface="Metropolis Thin" panose="00000500000000000000" pitchFamily="50" charset="0"/>
              </a:rPr>
            </a:br>
            <a:r>
              <a:rPr lang="en-US" sz="2600" dirty="0">
                <a:latin typeface="Metropolis Thin" panose="00000500000000000000" pitchFamily="50" charset="0"/>
              </a:rPr>
              <a:t>-Eric </a:t>
            </a:r>
            <a:r>
              <a:rPr lang="en-US" sz="2600" dirty="0" err="1">
                <a:latin typeface="Metropolis Thin" panose="00000500000000000000" pitchFamily="50" charset="0"/>
              </a:rPr>
              <a:t>seige</a:t>
            </a:r>
            <a:endParaRPr lang="en-PH" sz="2600" dirty="0">
              <a:latin typeface="Metropolis Thin" panose="00000500000000000000" pitchFamily="50" charset="0"/>
            </a:endParaRPr>
          </a:p>
        </p:txBody>
      </p:sp>
      <p:pic>
        <p:nvPicPr>
          <p:cNvPr id="9" name="Picture 8" descr="A large clock mounted to the side&#10;&#10;Description generated with very high confidence">
            <a:extLst>
              <a:ext uri="{FF2B5EF4-FFF2-40B4-BE49-F238E27FC236}">
                <a16:creationId xmlns:a16="http://schemas.microsoft.com/office/drawing/2014/main" id="{04EA0D39-976B-4149-AD8A-0F1D9C44F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47" y="857955"/>
            <a:ext cx="5003365" cy="500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048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5000"/>
            <a:lum/>
          </a:blip>
          <a:srcRect/>
          <a:stretch>
            <a:fillRect t="-86000" b="-8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EAB4CC-33F5-4980-B653-F68E4999A57B}"/>
              </a:ext>
            </a:extLst>
          </p:cNvPr>
          <p:cNvSpPr/>
          <p:nvPr/>
        </p:nvSpPr>
        <p:spPr>
          <a:xfrm>
            <a:off x="578785" y="419101"/>
            <a:ext cx="11144249" cy="5924550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EDF41-C990-427C-8029-96E05C5CF493}"/>
              </a:ext>
            </a:extLst>
          </p:cNvPr>
          <p:cNvSpPr txBox="1"/>
          <p:nvPr/>
        </p:nvSpPr>
        <p:spPr>
          <a:xfrm>
            <a:off x="1036544" y="794902"/>
            <a:ext cx="4548468" cy="156966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P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tropolis Thin" panose="00000500000000000000" pitchFamily="50" charset="0"/>
              </a:rPr>
              <a:t>RESEARCH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B6905-776C-4B78-9F9F-91266021E1C0}"/>
              </a:ext>
            </a:extLst>
          </p:cNvPr>
          <p:cNvSpPr txBox="1"/>
          <p:nvPr/>
        </p:nvSpPr>
        <p:spPr>
          <a:xfrm>
            <a:off x="2488367" y="3107611"/>
            <a:ext cx="7663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400" b="1" dirty="0">
                <a:solidFill>
                  <a:schemeClr val="bg1"/>
                </a:solidFill>
                <a:latin typeface="Metropolis Thin" panose="00000500000000000000" pitchFamily="50" charset="0"/>
              </a:rPr>
              <a:t>How can an analytical/deterministic tool generate traffic prediction level?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3090882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fence, chair, bicycle&#10;&#10;Description generated with very high confidence">
            <a:extLst>
              <a:ext uri="{FF2B5EF4-FFF2-40B4-BE49-F238E27FC236}">
                <a16:creationId xmlns:a16="http://schemas.microsoft.com/office/drawing/2014/main" id="{6A8B6F10-0607-42EA-8F38-7CDF35A59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633" y="626563"/>
            <a:ext cx="5372100" cy="5486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055248-62D3-4887-ADA0-5BCF5AB85E3E}"/>
              </a:ext>
            </a:extLst>
          </p:cNvPr>
          <p:cNvSpPr/>
          <p:nvPr/>
        </p:nvSpPr>
        <p:spPr>
          <a:xfrm>
            <a:off x="6274104" y="1132562"/>
            <a:ext cx="549058" cy="4474401"/>
          </a:xfrm>
          <a:prstGeom prst="rect">
            <a:avLst/>
          </a:pr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CD35B1-5F0A-4E6C-AFB4-5F95D3AB3EDE}"/>
              </a:ext>
            </a:extLst>
          </p:cNvPr>
          <p:cNvSpPr/>
          <p:nvPr/>
        </p:nvSpPr>
        <p:spPr>
          <a:xfrm rot="5400000">
            <a:off x="10139166" y="-1186058"/>
            <a:ext cx="514741" cy="3590926"/>
          </a:xfrm>
          <a:prstGeom prst="rect">
            <a:avLst/>
          </a:pr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94B8F4-A0E0-4C7A-B00C-C829FF5EC78C}"/>
              </a:ext>
            </a:extLst>
          </p:cNvPr>
          <p:cNvSpPr/>
          <p:nvPr/>
        </p:nvSpPr>
        <p:spPr>
          <a:xfrm>
            <a:off x="11642942" y="866776"/>
            <a:ext cx="549058" cy="4971659"/>
          </a:xfrm>
          <a:prstGeom prst="rect">
            <a:avLst/>
          </a:pr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57D1B6-A33A-4352-8033-E66A339C210E}"/>
              </a:ext>
            </a:extLst>
          </p:cNvPr>
          <p:cNvSpPr/>
          <p:nvPr/>
        </p:nvSpPr>
        <p:spPr>
          <a:xfrm rot="5400000">
            <a:off x="10139167" y="4300343"/>
            <a:ext cx="514741" cy="3590926"/>
          </a:xfrm>
          <a:prstGeom prst="rect">
            <a:avLst/>
          </a:pr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85DCF1-4AEF-49A7-8F7C-B0B2A00A7D4D}"/>
              </a:ext>
            </a:extLst>
          </p:cNvPr>
          <p:cNvSpPr txBox="1"/>
          <p:nvPr/>
        </p:nvSpPr>
        <p:spPr>
          <a:xfrm>
            <a:off x="135889" y="287499"/>
            <a:ext cx="4791711" cy="156966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PH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tropolis Thin" panose="00000500000000000000" pitchFamily="50" charset="0"/>
              </a:rPr>
              <a:t>PURPOSE AND DESCRIPTION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8EFDE-C208-4D88-AD40-88000B6B0A16}"/>
              </a:ext>
            </a:extLst>
          </p:cNvPr>
          <p:cNvSpPr txBox="1"/>
          <p:nvPr/>
        </p:nvSpPr>
        <p:spPr>
          <a:xfrm>
            <a:off x="1336136" y="2598479"/>
            <a:ext cx="41884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 dirty="0">
                <a:latin typeface="Metropolis Thin" panose="00000500000000000000" pitchFamily="50" charset="0"/>
              </a:rPr>
              <a:t>It is constantly helpful to further improve previous methods which were in some cases developed based on relatively poor information of traffic conditions. </a:t>
            </a:r>
          </a:p>
        </p:txBody>
      </p:sp>
    </p:spTree>
    <p:extLst>
      <p:ext uri="{BB962C8B-B14F-4D97-AF65-F5344CB8AC3E}">
        <p14:creationId xmlns:p14="http://schemas.microsoft.com/office/powerpoint/2010/main" val="90695142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4" name="Rectangle 13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 descr="A group of people walking in front of a crowd&#10;&#10;Description generated with very high confidence">
            <a:extLst>
              <a:ext uri="{FF2B5EF4-FFF2-40B4-BE49-F238E27FC236}">
                <a16:creationId xmlns:a16="http://schemas.microsoft.com/office/drawing/2014/main" id="{420BFBB3-E8E0-4550-A981-B3089EF6871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9179" r="5877"/>
          <a:stretch/>
        </p:blipFill>
        <p:spPr>
          <a:xfrm>
            <a:off x="-2" y="10"/>
            <a:ext cx="4886961" cy="6857990"/>
          </a:xfrm>
          <a:prstGeom prst="rect">
            <a:avLst/>
          </a:prstGeom>
        </p:spPr>
      </p:pic>
      <p:sp>
        <p:nvSpPr>
          <p:cNvPr id="18" name="Rectangle 17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E09FAE-8EAE-4B8F-B917-A8412C1E5407}"/>
              </a:ext>
            </a:extLst>
          </p:cNvPr>
          <p:cNvSpPr txBox="1"/>
          <p:nvPr/>
        </p:nvSpPr>
        <p:spPr>
          <a:xfrm>
            <a:off x="2692904" y="3013500"/>
            <a:ext cx="4114296" cy="8309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PH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tropolis Thin" panose="00000500000000000000" pitchFamily="50" charset="0"/>
              </a:rPr>
              <a:t>OBJECTIVES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1574E9-852D-469C-9697-1AA72817E057}"/>
              </a:ext>
            </a:extLst>
          </p:cNvPr>
          <p:cNvSpPr txBox="1"/>
          <p:nvPr/>
        </p:nvSpPr>
        <p:spPr>
          <a:xfrm>
            <a:off x="7274560" y="1737489"/>
            <a:ext cx="4013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b="1" dirty="0">
                <a:latin typeface="Metropolis Thin" panose="00000500000000000000" pitchFamily="50" charset="0"/>
              </a:rPr>
              <a:t>Retrieve historical data to gain performance insights and understand patterns of behavior of traffic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B4A96B-EFED-4DA6-B291-46F03BF62DB0}"/>
              </a:ext>
            </a:extLst>
          </p:cNvPr>
          <p:cNvSpPr txBox="1"/>
          <p:nvPr/>
        </p:nvSpPr>
        <p:spPr>
          <a:xfrm>
            <a:off x="7274560" y="3890217"/>
            <a:ext cx="401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b="1" dirty="0">
                <a:latin typeface="Metropolis Thin" panose="00000500000000000000" pitchFamily="50" charset="0"/>
              </a:rPr>
              <a:t>Predict future traffic levels up to a week into the future</a:t>
            </a:r>
          </a:p>
        </p:txBody>
      </p:sp>
    </p:spTree>
    <p:extLst>
      <p:ext uri="{BB962C8B-B14F-4D97-AF65-F5344CB8AC3E}">
        <p14:creationId xmlns:p14="http://schemas.microsoft.com/office/powerpoint/2010/main" val="2024605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4519</TotalTime>
  <Words>455</Words>
  <Application>Microsoft Office PowerPoint</Application>
  <PresentationFormat>Widescreen</PresentationFormat>
  <Paragraphs>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Franklin Gothic Book</vt:lpstr>
      <vt:lpstr>Metropolis Thin</vt:lpstr>
      <vt:lpstr>Times New Roman</vt:lpstr>
      <vt:lpstr>Wingdings</vt:lpstr>
      <vt:lpstr>Crop</vt:lpstr>
      <vt:lpstr>Compiling historical TRAFFIC data to predict future traffic LEVELS in makati</vt:lpstr>
      <vt:lpstr>PowerPoint Presentation</vt:lpstr>
      <vt:lpstr>PowerPoint Presentation</vt:lpstr>
      <vt:lpstr>MAKATI</vt:lpstr>
      <vt:lpstr>PowerPoint Presentation</vt:lpstr>
      <vt:lpstr>“Predicting better than pure guesswork, even if not accurately, delivers real value. A hazy view of what’s to come outperforms complete darkness by a landslide. The Prediction Effect: A little prediction goes a long way.”   -Eric seige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 DIAGRAM</vt:lpstr>
      <vt:lpstr>SEQUENCE DIAGRAM</vt:lpstr>
      <vt:lpstr>DEPLOYMENT DIAGRAM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Compiling historical data in order to predict future traffic patterns in makati</dc:title>
  <dc:creator>Rhea Ayungon</dc:creator>
  <cp:lastModifiedBy>Rhea Ayungon</cp:lastModifiedBy>
  <cp:revision>126</cp:revision>
  <dcterms:created xsi:type="dcterms:W3CDTF">2017-08-20T15:30:54Z</dcterms:created>
  <dcterms:modified xsi:type="dcterms:W3CDTF">2017-08-24T05:20:54Z</dcterms:modified>
</cp:coreProperties>
</file>